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2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66" r:id="rId17"/>
  </p:sldIdLst>
  <p:sldSz cx="9144000" cy="5143500"/>
  <p:notesSz cx="6858000" cy="9144000"/>
  <p:embeddedFontLst>
    <p:embeddedFont>
      <p:font typeface="Manrope SemiBold"/>
      <p:bold r:id="rId21"/>
    </p:embeddedFont>
    <p:embeddedFont>
      <p:font typeface="Manrope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3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3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Team Name :</a:t>
            </a:r>
            <a:r>
              <a:rPr lang="en-IN" altLang="en-GB" sz="20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KrishiSaathi </a:t>
            </a:r>
            <a:endParaRPr lang="en-IN" altLang="en-GB" sz="20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540" y="4149090"/>
            <a:ext cx="8520430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Problem Statement :</a:t>
            </a:r>
            <a:r>
              <a:rPr lang="en-IN" altLang="en-GB" sz="20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[Professional Track] AI for Rural Innovation &amp; Sustainable Systems</a:t>
            </a:r>
            <a:endParaRPr lang="en-US" altLang="en-US" sz="20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540" y="3839210"/>
            <a:ext cx="8520430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Team Leader Name :</a:t>
            </a:r>
            <a:r>
              <a:rPr lang="en-IN" altLang="en-GB" sz="20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</a:t>
            </a:r>
            <a:r>
              <a:rPr lang="en-IN" altLang="en-GB" sz="20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N. Shashidhar Reddy</a:t>
            </a:r>
            <a:endParaRPr lang="en-IN" altLang="en-GB" sz="20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99" name="Google Shape;99;p20"/>
          <p:cNvSpPr txBox="1"/>
          <p:nvPr/>
        </p:nvSpPr>
        <p:spPr>
          <a:xfrm>
            <a:off x="311785" y="642620"/>
            <a:ext cx="8282305" cy="42297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8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Technologies to be used</a:t>
            </a:r>
            <a:r>
              <a:rPr lang="en-GB" sz="5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</a:t>
            </a:r>
            <a:endParaRPr lang="en-GB" sz="50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None/>
            </a:pPr>
            <a:r>
              <a:rPr lang="en-US" altLang="en-US" sz="64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AI/ML: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Amazon Bedrock,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claude 3.5 Sonnet,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Rekognition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,Translate, Guardrails, Transcribe</a:t>
            </a:r>
            <a:endParaRPr lang="en-US" altLang="en-US" sz="64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None/>
            </a:pPr>
            <a:r>
              <a:rPr lang="en-US" altLang="en-US" sz="64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Database: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Amazon OpenSearch Serverless (Vector Store) and DynamoDB (User Profiles)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 Amazon S3.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</a:t>
            </a:r>
            <a:endParaRPr lang="en-US" altLang="en-US" sz="64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None/>
            </a:pPr>
            <a:r>
              <a:rPr lang="en-IN" altLang="en-US" sz="64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Messaging: 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SNS, Amazon Connect, 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WhatsApp Business API(via Twilio)</a:t>
            </a:r>
            <a:endParaRPr lang="en-US" altLang="en-US" sz="64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None/>
            </a:pPr>
            <a:r>
              <a:rPr lang="en-US" altLang="en-US" sz="64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Backend: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AWS Lambda 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 Amazon 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API Gateway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and Amazon Cognito.</a:t>
            </a:r>
            <a:endParaRPr lang="en-US" altLang="en-US" sz="64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None/>
            </a:pPr>
            <a:r>
              <a:rPr lang="en-US" altLang="en-US" sz="64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Frontend: 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React.js PWA with offline support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 TailWind CSS</a:t>
            </a:r>
            <a:endParaRPr lang="en-US" altLang="en-US" sz="64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None/>
            </a:pPr>
            <a:r>
              <a:rPr lang="en-US" altLang="en-US" sz="64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External APIs: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eNAM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(Mandi)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 IMD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(weather)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 PM-KISAN</a:t>
            </a:r>
            <a:r>
              <a:rPr lang="en-IN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(Schemes)</a:t>
            </a:r>
            <a:r>
              <a:rPr lang="en-US" altLang="en-US" sz="64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, Twilio</a:t>
            </a:r>
            <a:endParaRPr lang="en-US" altLang="en-US" sz="64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85" y="651510"/>
            <a:ext cx="8329295" cy="409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IN" alt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Estimated C</a:t>
            </a: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ost</a:t>
            </a:r>
            <a:r>
              <a:rPr lang="en-IN" alt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&amp; Impact</a:t>
            </a:r>
            <a:endParaRPr lang="en-GB" sz="20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18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Implementation:</a:t>
            </a:r>
            <a:r>
              <a:rPr lang="en-US" altLang="en-US" sz="18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&lt; $100 for Hackathon POC; ~$790/month for 100,000 users. </a:t>
            </a:r>
            <a:endParaRPr lang="en-US" altLang="en-US" sz="18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18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Impact:</a:t>
            </a:r>
            <a:r>
              <a:rPr lang="en-US" altLang="en-US" sz="18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Goal to reach 25 million farmers by Year 5, preventing billions in crop loss. </a:t>
            </a:r>
            <a:endParaRPr lang="en-US" altLang="en-US" sz="18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18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SDG Alignment:</a:t>
            </a:r>
            <a:r>
              <a:rPr lang="en-US" altLang="en-US" sz="18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Supports SDG 1 (No Poverty), SDG 2 (Zero Hunger), and SDG 13 (Climate Action).</a:t>
            </a:r>
            <a:endParaRPr lang="en-US" altLang="en-US" sz="18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  <p:pic>
        <p:nvPicPr>
          <p:cNvPr id="3" name="Picture 2" descr="ChatGPT Image Feb 5, 2026, 03_04_52 PM"/>
          <p:cNvPicPr>
            <a:picLocks noChangeAspect="1"/>
          </p:cNvPicPr>
          <p:nvPr/>
        </p:nvPicPr>
        <p:blipFill>
          <a:blip r:embed="rId2"/>
          <a:srcRect l="6399" t="36543" r="51416" b="59148"/>
          <a:stretch>
            <a:fillRect/>
          </a:stretch>
        </p:blipFill>
        <p:spPr>
          <a:xfrm>
            <a:off x="662305" y="3644900"/>
            <a:ext cx="7931150" cy="723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35915" y="610870"/>
            <a:ext cx="837692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22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Conclusion </a:t>
            </a:r>
            <a:endParaRPr lang="en-US" altLang="en-US" sz="2220" b="1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45000"/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Why KrishiSaathi Wins: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It directly addresses the "AI for Rural Innovation" track by bridging the digital divide with voice-first technology.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AWS Native Strength: 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The entire system is built to scale on a serverless architecture using Amazon Bedrock and Lambda.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Measurable Results: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Our goal is to increase farmer income by 30-40% through market transparency and disease prevention.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Scalability: 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Regional scaling ensures that the intelligence is hyper-local, whether a farmer is in Punjab or Tamil Nadu.</a:t>
            </a:r>
            <a:endParaRPr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35915" y="610870"/>
            <a:ext cx="837692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endParaRPr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7725" y="1039495"/>
            <a:ext cx="7417435" cy="3411220"/>
          </a:xfrm>
          <a:prstGeom prst="rect">
            <a:avLst/>
          </a:prstGeom>
        </p:spPr>
        <p:txBody>
          <a:bodyPr>
            <a:noAutofit/>
          </a:bodyPr>
          <a:p>
            <a:r>
              <a:rPr lang="en-IN" altLang="en-US" sz="1600"/>
              <a:t>               </a:t>
            </a:r>
            <a:endParaRPr lang="zh-CN" altLang="en-US" sz="1600"/>
          </a:p>
        </p:txBody>
      </p:sp>
      <p:pic>
        <p:nvPicPr>
          <p:cNvPr id="4" name="Picture 3" descr="ChatGPT Image Feb 5, 2026, 03_09_2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55" y="626110"/>
            <a:ext cx="6285230" cy="4190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85" y="635000"/>
            <a:ext cx="8509635" cy="41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222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Brief about the Idea:</a:t>
            </a:r>
            <a:endParaRPr lang="en-GB" sz="222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KrishiSaathi: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</a:t>
            </a: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AI-Powered Multi-Agent Agricultural Intelligence System </a:t>
            </a:r>
            <a:endParaRPr lang="en-US" altLang="en-US" sz="20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The Vision: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A revolutionary system providing comprehensive assistance via 5 specialized AI agents working through Amazon Bedrock. </a:t>
            </a:r>
            <a:endParaRPr lang="en-US" altLang="en-US" sz="2000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22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Core Pillars:</a:t>
            </a:r>
            <a:r>
              <a:rPr lang="en-US" altLang="en-US" sz="222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lang="en-US" altLang="en-US" sz="2220" b="1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RAG-powered: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Knowledge base of 50,000+ agricultural documents.</a:t>
            </a:r>
            <a:endParaRPr lang="en-US" altLang="en-US" sz="2000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Voice-First: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Supports 12 Indian languages for semi-literate accessibility.</a:t>
            </a:r>
            <a:endParaRPr lang="en-US" altLang="en-US" sz="2000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Omnichannel: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Available via Progressive Web App (PWA), WhatsApp, and SMS.</a:t>
            </a:r>
            <a:endParaRPr lang="en-US" altLang="en-US" sz="2000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Connectivity</a:t>
            </a:r>
            <a:r>
              <a:rPr lang="en-US" altLang="en-US" sz="2000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: Offline-capable features for low-bandwidth rural areas.</a:t>
            </a:r>
            <a:endParaRPr lang="en-US" altLang="en-US" sz="2000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82270" y="442595"/>
            <a:ext cx="83185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24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How is it Different from Existing Ideas?</a:t>
            </a:r>
            <a:endParaRPr lang="en-US" altLang="en-US" sz="2400" b="1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</a:t>
            </a:r>
            <a:endParaRPr lang="en-US" altLang="en-US" sz="2000" b="1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8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640080" y="1428750"/>
          <a:ext cx="7863840" cy="3137535"/>
        </p:xfrm>
        <a:graphic>
          <a:graphicData uri="http://schemas.openxmlformats.org/drawingml/2006/table">
            <a:tbl>
              <a:tblPr/>
              <a:tblGrid>
                <a:gridCol w="3931920"/>
                <a:gridCol w="3931920"/>
              </a:tblGrid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48615"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WhatsApp Image 2026-02-05 at 15.30.09"/>
          <p:cNvPicPr>
            <a:picLocks noChangeAspect="1"/>
          </p:cNvPicPr>
          <p:nvPr/>
        </p:nvPicPr>
        <p:blipFill>
          <a:blip r:embed="rId3"/>
          <a:srcRect l="1599" t="2037" r="1546" b="1968"/>
          <a:stretch>
            <a:fillRect/>
          </a:stretch>
        </p:blipFill>
        <p:spPr>
          <a:xfrm>
            <a:off x="1239520" y="1099185"/>
            <a:ext cx="6960870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82270" y="600075"/>
            <a:ext cx="8318500" cy="41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24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How will it solve the problem?</a:t>
            </a: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</a:t>
            </a:r>
            <a:endParaRPr lang="en-US" altLang="en-US" sz="2000" b="1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935"/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Expert Access:</a:t>
            </a:r>
            <a:r>
              <a:rPr lang="en-US" altLang="en-US" sz="18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"Crop Doctor" provides instant disease diagnosis via image analysis (95%+ accuracy) using Amazon Rekognition. </a:t>
            </a:r>
            <a:endParaRPr lang="en-US" altLang="en-US" sz="18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18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Market Transparency:</a:t>
            </a:r>
            <a:r>
              <a:rPr lang="en-US" altLang="en-US" sz="18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"Market Agent" tracks 2000+ mandis with 7-day price predictions. </a:t>
            </a:r>
            <a:endParaRPr lang="en-US" altLang="en-US" sz="18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18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Language Barrier:</a:t>
            </a:r>
            <a:r>
              <a:rPr lang="en-US" altLang="en-US" sz="18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 Voice interface in 12 languages (Hindi, Tamil, Telugu, etc.) using Amazon Transcribe and Polly. </a:t>
            </a:r>
            <a:endParaRPr lang="en-US" altLang="en-US" sz="18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1800" b="1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Climate Risks: </a:t>
            </a:r>
            <a:r>
              <a:rPr lang="en-US" altLang="en-US" sz="1800">
                <a:solidFill>
                  <a:srgbClr val="202729"/>
                </a:solidFill>
                <a:latin typeface="Times New Roman" panose="02020603050405020304" charset="0"/>
                <a:ea typeface="Manrope SemiBold"/>
                <a:cs typeface="Times New Roman" panose="02020603050405020304" charset="0"/>
                <a:sym typeface="Manrope SemiBold"/>
              </a:rPr>
              <a:t>"Weather Prophet" offers village-level alerts and crop-specific advice.</a:t>
            </a:r>
            <a:endParaRPr lang="en-US" altLang="en-US" sz="18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800">
              <a:solidFill>
                <a:srgbClr val="202729"/>
              </a:solidFill>
              <a:latin typeface="Times New Roman" panose="02020603050405020304" charset="0"/>
              <a:ea typeface="Manrope SemiBold"/>
              <a:cs typeface="Times New Roman" panose="02020603050405020304" charset="0"/>
              <a:sym typeface="Manrope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35915" y="610870"/>
            <a:ext cx="837692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22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Unique Selling Points</a:t>
            </a:r>
            <a:endParaRPr lang="en-US" altLang="en-US" sz="2220" b="1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Multi-Agent Collaboration</a:t>
            </a:r>
            <a:r>
              <a:rPr lang="en-IN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: 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5 AI agents consult each other for best decisions.</a:t>
            </a:r>
            <a:r>
              <a:rPr lang="en-IN" altLang="en-US" sz="18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(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e.g., Weather Agent warns Crop Doctor not to recommend spraying before rain). 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Hyper-Personalized: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Uses GPS and Soil Health Card data for field-specific advice rather than generic tips.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WhatsApp-Nativ</a:t>
            </a:r>
            <a:r>
              <a:rPr lang="en-IN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e</a:t>
            </a: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: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No complex app installs; works where farmers already are.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Offline-First RAG: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Compressed knowledge base works without internet.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Community Learning Network</a:t>
            </a:r>
            <a:r>
              <a:rPr lang="en-IN" altLang="en-US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:</a:t>
            </a:r>
            <a:r>
              <a:rPr lang="en-IN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 </a:t>
            </a:r>
            <a:r>
              <a:rPr lang="en-US" altLang="en-US" sz="2000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Learns from farmer queries to give regional alerts.</a:t>
            </a:r>
            <a:endParaRPr lang="en-US" altLang="en-US" sz="2000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48920" y="641350"/>
            <a:ext cx="8463280" cy="424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List of features offered by the solution</a:t>
            </a:r>
            <a:endParaRPr lang="en-GB" sz="20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800">
              <a:solidFill>
                <a:srgbClr val="434343"/>
              </a:solidFill>
              <a:latin typeface="Symbol" panose="05050102010706020507" charset="0"/>
              <a:ea typeface="Manrope"/>
              <a:cs typeface="Symbol" panose="05050102010706020507" charset="0"/>
              <a:sym typeface="Manrope"/>
            </a:endParaRPr>
          </a:p>
        </p:txBody>
      </p:sp>
      <p:pic>
        <p:nvPicPr>
          <p:cNvPr id="2" name="Picture 1" descr="ChatGPT Image Feb 5, 2026, 12_58_15 PM"/>
          <p:cNvPicPr>
            <a:picLocks noChangeAspect="1"/>
          </p:cNvPicPr>
          <p:nvPr/>
        </p:nvPicPr>
        <p:blipFill>
          <a:blip r:embed="rId2"/>
          <a:srcRect t="15259" b="21975"/>
          <a:stretch>
            <a:fillRect/>
          </a:stretch>
        </p:blipFill>
        <p:spPr>
          <a:xfrm>
            <a:off x="622935" y="1259205"/>
            <a:ext cx="7715250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86995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89890" y="477520"/>
            <a:ext cx="7873365" cy="435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IN" sz="2000" b="1">
                <a:solidFill>
                  <a:srgbClr val="434343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Process Flow Diagram</a:t>
            </a:r>
            <a:endParaRPr lang="en-IN" sz="2000" b="1">
              <a:solidFill>
                <a:srgbClr val="434343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  <p:pic>
        <p:nvPicPr>
          <p:cNvPr id="2" name="Picture 1" descr="50031fa7-73df-4614-9aa3-98dac1d45c7c"/>
          <p:cNvPicPr>
            <a:picLocks noChangeAspect="1"/>
          </p:cNvPicPr>
          <p:nvPr/>
        </p:nvPicPr>
        <p:blipFill>
          <a:blip r:embed="rId2"/>
          <a:srcRect t="15252"/>
          <a:stretch>
            <a:fillRect/>
          </a:stretch>
        </p:blipFill>
        <p:spPr>
          <a:xfrm>
            <a:off x="982980" y="1129665"/>
            <a:ext cx="6609080" cy="3624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85" y="660400"/>
            <a:ext cx="8510905" cy="411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en-US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App Mockup – KrishiSaathi Interface</a:t>
            </a:r>
            <a:endParaRPr lang="en-US" altLang="en-US" sz="20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US" altLang="en-US" sz="20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US" altLang="en-US" sz="17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lang="en-US" altLang="en-US" sz="1700" b="1">
              <a:solidFill>
                <a:srgbClr val="202729"/>
              </a:solidFill>
              <a:latin typeface="Times New Roman" panose="02020603050405020304" charset="0"/>
              <a:ea typeface="Manrope"/>
              <a:cs typeface="Times New Roman" panose="02020603050405020304" charset="0"/>
              <a:sym typeface="Manrope"/>
            </a:endParaRPr>
          </a:p>
        </p:txBody>
      </p:sp>
      <p:pic>
        <p:nvPicPr>
          <p:cNvPr id="3" name="Picture 2" descr="ChatGPT Image Feb 5, 2026, 12_19_32 PM"/>
          <p:cNvPicPr>
            <a:picLocks noChangeAspect="1"/>
          </p:cNvPicPr>
          <p:nvPr/>
        </p:nvPicPr>
        <p:blipFill>
          <a:blip r:embed="rId2"/>
          <a:srcRect l="63330"/>
          <a:stretch>
            <a:fillRect/>
          </a:stretch>
        </p:blipFill>
        <p:spPr>
          <a:xfrm>
            <a:off x="694055" y="1280160"/>
            <a:ext cx="2045335" cy="3495675"/>
          </a:xfrm>
          <a:prstGeom prst="rect">
            <a:avLst/>
          </a:prstGeom>
        </p:spPr>
      </p:pic>
      <p:pic>
        <p:nvPicPr>
          <p:cNvPr id="2" name="Picture 1" descr="ChatGPT Image Feb 5, 2026, 01_09_50 PM"/>
          <p:cNvPicPr>
            <a:picLocks noChangeAspect="1"/>
          </p:cNvPicPr>
          <p:nvPr/>
        </p:nvPicPr>
        <p:blipFill>
          <a:blip r:embed="rId3"/>
          <a:srcRect l="3835" t="12432" r="5333" b="2469"/>
          <a:stretch>
            <a:fillRect/>
          </a:stretch>
        </p:blipFill>
        <p:spPr>
          <a:xfrm>
            <a:off x="2872740" y="1280160"/>
            <a:ext cx="5697855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85" y="539750"/>
            <a:ext cx="8510905" cy="399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Architecture </a:t>
            </a:r>
            <a:r>
              <a:rPr lang="en-IN" alt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D</a:t>
            </a:r>
            <a:r>
              <a:rPr lang="en-GB" sz="2000" b="1">
                <a:solidFill>
                  <a:srgbClr val="202729"/>
                </a:solidFill>
                <a:latin typeface="Times New Roman" panose="02020603050405020304" charset="0"/>
                <a:ea typeface="Manrope"/>
                <a:cs typeface="Times New Roman" panose="02020603050405020304" charset="0"/>
                <a:sym typeface="Manrope"/>
              </a:rPr>
              <a:t>iagram</a:t>
            </a:r>
            <a:r>
              <a:rPr lang="en-GB" sz="200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 descr="ChatGPT Image Feb 5, 2026, 01_22_21 PM"/>
          <p:cNvPicPr>
            <a:picLocks noChangeAspect="1"/>
          </p:cNvPicPr>
          <p:nvPr/>
        </p:nvPicPr>
        <p:blipFill>
          <a:blip r:embed="rId2"/>
          <a:srcRect l="4757" t="9049" r="3078" b="3691"/>
          <a:stretch>
            <a:fillRect/>
          </a:stretch>
        </p:blipFill>
        <p:spPr>
          <a:xfrm>
            <a:off x="1081405" y="1198880"/>
            <a:ext cx="7110730" cy="37547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19*246"/>
  <p:tag name="TABLE_ENDDRAG_RECT" val="50*112*619*246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3018</Words>
  <Application>WPS Presentation</Application>
  <PresentationFormat/>
  <Paragraphs>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Arial</vt:lpstr>
      <vt:lpstr>Times New Roman</vt:lpstr>
      <vt:lpstr>Manrope SemiBold</vt:lpstr>
      <vt:lpstr>Manrope</vt:lpstr>
      <vt:lpstr>Symbol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Nalamari Shashidhar Reddy</cp:lastModifiedBy>
  <cp:revision>4</cp:revision>
  <dcterms:created xsi:type="dcterms:W3CDTF">2026-02-05T07:54:00Z</dcterms:created>
  <dcterms:modified xsi:type="dcterms:W3CDTF">2026-02-05T16:44:53Z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5DE35A372A024B5DA75466F79C57EDED_13</vt:lpwstr>
  </property>
  <property fmtid="{D5CDD505-2E9C-101B-9397-08002B2CF9AE}" pid="3" name="KSOProductBuildVer">
    <vt:lpwstr>1033-12.2.0.23196</vt:lpwstr>
  </property>
</Properties>
</file>